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sldIdLst>
    <p:sldId id="281" r:id="rId2"/>
    <p:sldId id="287" r:id="rId3"/>
    <p:sldId id="285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8" r:id="rId12"/>
    <p:sldId id="297" r:id="rId13"/>
    <p:sldId id="301" r:id="rId14"/>
    <p:sldId id="300" r:id="rId15"/>
    <p:sldId id="299" r:id="rId16"/>
    <p:sldId id="284" r:id="rId17"/>
    <p:sldId id="260" r:id="rId18"/>
    <p:sldId id="283" r:id="rId19"/>
    <p:sldId id="282" r:id="rId20"/>
    <p:sldId id="289" r:id="rId21"/>
    <p:sldId id="288" r:id="rId22"/>
    <p:sldId id="302" r:id="rId23"/>
    <p:sldId id="286" r:id="rId24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26" userDrawn="1">
          <p15:clr>
            <a:srgbClr val="A4A3A4"/>
          </p15:clr>
        </p15:guide>
        <p15:guide id="2" pos="5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DB043D"/>
    <a:srgbClr val="E42A24"/>
    <a:srgbClr val="4F4D4F"/>
    <a:srgbClr val="12143D"/>
    <a:srgbClr val="292C3D"/>
    <a:srgbClr val="494848"/>
    <a:srgbClr val="373738"/>
    <a:srgbClr val="E527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37" y="62"/>
      </p:cViewPr>
      <p:guideLst>
        <p:guide orient="horz" pos="3226"/>
        <p:guide pos="5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906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6234" y="1449147"/>
            <a:ext cx="8153533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6234" y="5280847"/>
            <a:ext cx="8153533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087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7497" y="2222287"/>
            <a:ext cx="8151003" cy="36365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194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9906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935" y="2951396"/>
            <a:ext cx="8153532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1935" y="5281201"/>
            <a:ext cx="8153532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98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496" y="2222288"/>
            <a:ext cx="3976617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1887" y="2222288"/>
            <a:ext cx="397661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90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496" y="2174875"/>
            <a:ext cx="397661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496" y="2751138"/>
            <a:ext cx="3994674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51887" y="2174875"/>
            <a:ext cx="397661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1887" y="2751138"/>
            <a:ext cx="397661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470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769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62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71935" y="446087"/>
            <a:ext cx="2882371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935" y="446088"/>
            <a:ext cx="2882371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5201" y="446088"/>
            <a:ext cx="5080265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1935" y="2260738"/>
            <a:ext cx="2882371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02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496" y="727522"/>
            <a:ext cx="3793344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954720" y="0"/>
            <a:ext cx="4951280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496" y="2344684"/>
            <a:ext cx="3793344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157221" y="6041362"/>
            <a:ext cx="793714" cy="365125"/>
          </a:xfrm>
        </p:spPr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697" y="6041362"/>
            <a:ext cx="267752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50935" y="5915888"/>
            <a:ext cx="863001" cy="490599"/>
          </a:xfrm>
        </p:spPr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90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935" y="4800600"/>
            <a:ext cx="815353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906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1935" y="5367338"/>
            <a:ext cx="8153532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11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525533" y="1338479"/>
            <a:ext cx="5145088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704" y="1495525"/>
            <a:ext cx="4788745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5496" y="4700703"/>
            <a:ext cx="4786954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848791" y="1338479"/>
            <a:ext cx="3577509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959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926968" y="2286585"/>
            <a:ext cx="3977281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102634" y="2435957"/>
            <a:ext cx="3560799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001154" y="2286000"/>
            <a:ext cx="3977879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432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906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946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6231591" y="446089"/>
            <a:ext cx="367440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670154" y="0"/>
            <a:ext cx="4235846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9126" y="586171"/>
            <a:ext cx="1843617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934" y="446089"/>
            <a:ext cx="5359657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455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7497" y="447188"/>
            <a:ext cx="8151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497" y="2184401"/>
            <a:ext cx="8151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9697" y="6041362"/>
            <a:ext cx="681366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87375" y="6041362"/>
            <a:ext cx="1075924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EC323B6-D1C5-48E7-8668-5181E71334B1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3299" y="5915888"/>
            <a:ext cx="863001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F93262D6-4964-4369-A374-07884EAAD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9902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gratio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7855" y="264945"/>
            <a:ext cx="931949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400" cap="none" spc="6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lvl="0" algn="ctr"/>
            <a:endParaRPr lang="ru-RU" sz="3600" b="1" dirty="0" smtClean="0">
              <a:solidFill>
                <a:srgbClr val="CC0000"/>
              </a:solidFill>
            </a:endParaRPr>
          </a:p>
          <a:p>
            <a:pPr lvl="0" algn="ctr"/>
            <a:endParaRPr lang="ru-RU" sz="3600" b="1">
              <a:solidFill>
                <a:srgbClr val="CC0000"/>
              </a:solidFill>
            </a:endParaRPr>
          </a:p>
          <a:p>
            <a:pPr lvl="0" algn="ctr"/>
            <a:r>
              <a:rPr lang="ru-RU" sz="3600" b="1" smtClean="0">
                <a:solidFill>
                  <a:srgbClr val="CC0000"/>
                </a:solidFill>
              </a:rPr>
              <a:t>Психотехнология</a:t>
            </a:r>
            <a:r>
              <a:rPr lang="ru-RU" sz="3600" b="1" dirty="0" smtClean="0">
                <a:solidFill>
                  <a:srgbClr val="CC0000"/>
                </a:solidFill>
              </a:rPr>
              <a:t> как научное понятие </a:t>
            </a:r>
          </a:p>
          <a:p>
            <a:pPr lvl="0" algn="ctr"/>
            <a:endParaRPr lang="ru-RU" sz="3200" b="1" dirty="0">
              <a:solidFill>
                <a:srgbClr val="CC0000"/>
              </a:solidFill>
            </a:endParaRPr>
          </a:p>
          <a:p>
            <a:pPr lvl="0" algn="r"/>
            <a:endParaRPr lang="ru-RU" sz="2000" b="1" dirty="0" smtClean="0">
              <a:solidFill>
                <a:srgbClr val="002060"/>
              </a:solidFill>
            </a:endParaRPr>
          </a:p>
          <a:p>
            <a:pPr lvl="0" algn="r"/>
            <a:r>
              <a:rPr lang="ru-RU" sz="2000" b="1" dirty="0" err="1" smtClean="0">
                <a:solidFill>
                  <a:srgbClr val="002060"/>
                </a:solidFill>
              </a:rPr>
              <a:t>Курдюкова</a:t>
            </a:r>
            <a:r>
              <a:rPr lang="ru-RU" sz="2000" b="1" dirty="0" smtClean="0">
                <a:solidFill>
                  <a:srgbClr val="002060"/>
                </a:solidFill>
              </a:rPr>
              <a:t> Наталья </a:t>
            </a:r>
            <a:r>
              <a:rPr lang="ru-RU" sz="2000" b="1" dirty="0" err="1" smtClean="0">
                <a:solidFill>
                  <a:srgbClr val="002060"/>
                </a:solidFill>
              </a:rPr>
              <a:t>Анатльевна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lvl="0" algn="r"/>
            <a:r>
              <a:rPr lang="ru-RU" sz="2000" b="1" dirty="0" err="1" smtClean="0">
                <a:solidFill>
                  <a:srgbClr val="002060"/>
                </a:solidFill>
              </a:rPr>
              <a:t>зав.каф</a:t>
            </a:r>
            <a:r>
              <a:rPr lang="ru-RU" sz="2000" b="1" dirty="0" smtClean="0">
                <a:solidFill>
                  <a:srgbClr val="002060"/>
                </a:solidFill>
              </a:rPr>
              <a:t>. организационной психологии МИП, </a:t>
            </a:r>
          </a:p>
          <a:p>
            <a:pPr lvl="0" algn="r"/>
            <a:r>
              <a:rPr lang="ru-RU" sz="2000" b="1" dirty="0">
                <a:solidFill>
                  <a:srgbClr val="002060"/>
                </a:solidFill>
              </a:rPr>
              <a:t>к</a:t>
            </a:r>
            <a:r>
              <a:rPr lang="ru-RU" sz="2000" b="1" dirty="0" smtClean="0">
                <a:solidFill>
                  <a:srgbClr val="002060"/>
                </a:solidFill>
              </a:rPr>
              <a:t>андидат психологических наук, доцент,</a:t>
            </a:r>
          </a:p>
          <a:p>
            <a:pPr lvl="0" algn="r"/>
            <a:r>
              <a:rPr lang="ru-RU" sz="2000" b="1" dirty="0" smtClean="0">
                <a:solidFill>
                  <a:srgbClr val="002060"/>
                </a:solidFill>
              </a:rPr>
              <a:t>асессор, организационный консультант </a:t>
            </a:r>
            <a:endParaRPr lang="ru-RU" sz="2000" b="1" dirty="0">
              <a:solidFill>
                <a:srgbClr val="002060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kern="1400" spc="60" dirty="0">
              <a:solidFill>
                <a:srgbClr val="CC0000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400" cap="none" spc="6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kern="1400" spc="60" dirty="0">
              <a:solidFill>
                <a:srgbClr val="CC0000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400" cap="none" spc="6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kern="1400" spc="60" dirty="0">
              <a:solidFill>
                <a:srgbClr val="CC0000"/>
              </a:solidFill>
              <a:latin typeface="Century Gothic" panose="020B0502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6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1600" y="606691"/>
            <a:ext cx="97351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/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Сущность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понятия 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Определение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1</a:t>
            </a:r>
          </a:p>
          <a:p>
            <a:pPr lvl="0" algn="just"/>
            <a:endParaRPr lang="ru-RU" sz="14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/>
            <a:r>
              <a:rPr lang="ru-RU" sz="1400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включает три основных значения: собственно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технология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как совокупность методов и процессов, последовательная система действий (приемов, операций); как описание способов (процессов, средств, методов) производства; как наука (Толковый словарь русско-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го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языка под ред. Д.Н. Ушакова. Т.4, 1949, с. 703;. С.И. Ожегов,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Сло-варь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русского языка. М.,1989; Советский энциклопедический словарь. М., 1990, с.134; Большая советская энциклопедия. Т. 25. 1976, с. 537).</a:t>
            </a:r>
          </a:p>
          <a:p>
            <a:pPr lvl="0" algn="just"/>
            <a:endParaRPr lang="ru-RU" sz="14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/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развития личности – это способы, приемы, упражнения, техники взаимодействия субъектов деятельности, которые направлены на развитие индивидуальности, активизацию и реализацию потенциала участников коммуникативного процесса.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Психологические техники воздействия на психику человека и его поведение становятся очень популярными. Они дают возможность адекватно использовать ресурсы психики для того, чтобы поставленные цели были достигнуты.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53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0012218" cy="750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Анализ литературы позволяет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выделить следующие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основания для формулировки понятия 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».</a:t>
            </a:r>
          </a:p>
          <a:p>
            <a:pPr marL="342900" lvl="0" indent="-342900" algn="just">
              <a:buAutoNum type="arabicPeriod"/>
              <a:defRPr/>
            </a:pPr>
            <a:r>
              <a:rPr lang="ru-RU" sz="20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Метафора </a:t>
            </a:r>
            <a:r>
              <a:rPr lang="ru-RU" sz="20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endParaRPr lang="ru-RU" sz="20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термин 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может быть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истолкован в различном значении.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Для одних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 означает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тренинговую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форму обучения, для других — нейролингвистическое программирование или </a:t>
            </a:r>
            <a:r>
              <a:rPr lang="ru-RU" sz="14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транзактный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анализ, для третьих — разработку и испытание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психотронного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оружия, четвертые понимают под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психотехнологией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методы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контроля сознания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т.д</a:t>
            </a: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Метафора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позволяет использовать сам термин 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 как</a:t>
            </a:r>
          </a:p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удобный и не требующий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дополнительного объяснения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конструкт.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4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Так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в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работах В.Н.Панкратова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термин 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 приравнивается к значению слова «искусство» (в исконном смысле греческого слова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techne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).</a:t>
            </a:r>
          </a:p>
          <a:p>
            <a:pPr lvl="0" algn="just">
              <a:defRPr/>
            </a:pP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(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Панкратов В.Н. </a:t>
            </a:r>
            <a:r>
              <a:rPr lang="ru-RU" sz="14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</a:t>
            </a: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управления собой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. М.: ТЦ «Сфера», 1998. 128с</a:t>
            </a: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.;  </a:t>
            </a:r>
          </a:p>
          <a:p>
            <a:pPr lvl="0" algn="just">
              <a:defRPr/>
            </a:pP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Панкратов 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В.Н. Искусство управлять людьми</a:t>
            </a: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: практические 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рекомендации. М.: Ин-т психотерапии, 1999. 144 с</a:t>
            </a: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.)</a:t>
            </a: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 этих книгах имеются главы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в заголовках которых указываются:</a:t>
            </a:r>
          </a:p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формирования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позитивного мышления»,</a:t>
            </a: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успешного</a:t>
            </a:r>
          </a:p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управления собой» и др.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Однако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при этом содержание термина 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 нигде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не раскрывается.</a:t>
            </a: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lvl="0" algn="just">
              <a:defRPr/>
            </a:pP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marL="342900" lvl="0" indent="-342900" algn="just">
              <a:buAutoNum type="arabicPeriod"/>
              <a:defRPr/>
            </a:pP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marL="342900" lvl="0" indent="-342900" algn="just">
              <a:buAutoNum type="arabicPeriod"/>
              <a:defRPr/>
            </a:pP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marL="342900" lvl="0" indent="-342900" algn="just">
              <a:buAutoNum type="arabicPeriod"/>
              <a:defRPr/>
            </a:pP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marL="342900" lvl="0" indent="-342900" algn="just">
              <a:buAutoNum type="arabicPeriod"/>
              <a:defRPr/>
            </a:pP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marL="342900" lvl="0" indent="-342900" algn="just">
              <a:buAutoNum type="arabicPeriod"/>
              <a:defRPr/>
            </a:pP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marL="342900" lvl="0" indent="-342900" algn="just">
              <a:buAutoNum type="arabicPeriod"/>
              <a:defRPr/>
            </a:pP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marL="342900" lvl="0" indent="-342900" algn="just">
              <a:buAutoNum type="arabicPeriod"/>
              <a:defRPr/>
            </a:pP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marL="342900" lvl="0" indent="-342900" algn="just">
              <a:buAutoNum type="arabicPeriod"/>
              <a:defRPr/>
            </a:pP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marL="342900" lvl="0" indent="-342900" algn="just">
              <a:buAutoNum type="arabicPeriod"/>
              <a:defRPr/>
            </a:pP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marL="342900" lvl="0" indent="-342900" algn="just">
              <a:buAutoNum type="arabicPeriod"/>
              <a:defRPr/>
            </a:pP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75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745" y="606691"/>
            <a:ext cx="9254837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Аналогичные примеры встретить у 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А.Ю.Панасюка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который приводит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«современные </a:t>
            </a:r>
            <a:r>
              <a:rPr lang="ru-RU" sz="16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убеждающего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воздействия»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и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проникновения в подсознание собеседника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»,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представляющие собой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описание различных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способов и приемов речевых манипуляций на основе разрабатываемой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автором концепции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психориторики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 и проблемы «психологии подсознательной коммуникации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».</a:t>
            </a:r>
          </a:p>
          <a:p>
            <a:pPr lvl="0" algn="just">
              <a:defRPr/>
            </a:pP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Панасюк 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А.Ю. Как убеждать в своей правоте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// Современные </a:t>
            </a:r>
            <a:r>
              <a:rPr lang="ru-RU" sz="16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убеждающего воздействия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. М.: Дело, 2002. 312 с.</a:t>
            </a:r>
          </a:p>
          <a:p>
            <a:pPr lvl="0" algn="just">
              <a:defRPr/>
            </a:pP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 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Панасюк А.Ю. А что у него в подсознании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? Двенадцать 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уроков по </a:t>
            </a:r>
            <a:r>
              <a:rPr lang="ru-RU" sz="16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проникновения в подсознание собеседника. М.: Дело, 2003. 272 с</a:t>
            </a:r>
          </a:p>
          <a:p>
            <a:pPr lvl="0" algn="just">
              <a:defRPr/>
            </a:pPr>
            <a:endParaRPr lang="ru-RU" sz="16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Термин 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 А.Ю. Панасюк,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как и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В.Н.Панкратов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, использует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метафорически как «искусство убеждать, побеждать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  споре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7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892" y="0"/>
            <a:ext cx="97397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2</a:t>
            </a:r>
            <a:r>
              <a:rPr lang="ru-RU" sz="2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</a:t>
            </a:r>
            <a:r>
              <a:rPr lang="ru-RU" sz="2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2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как </a:t>
            </a:r>
            <a:r>
              <a:rPr lang="ru-RU" sz="2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продуктивная деятельность</a:t>
            </a: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классификационной точки зрения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относятся к классу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социальных технологий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которые по аналогии с промышленными технологиями определяются как совокупность приемов, методов и средств,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используемых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для достижения конкретных целей.</a:t>
            </a: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 частности, как способ осуществления деятельности на основе рационального ее расчленения на процедуры и операции с их последующей координацией и синхронизацией и выбора оптимальных средств, методов их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выполнения</a:t>
            </a:r>
          </a:p>
          <a:p>
            <a:pPr lvl="0" algn="just">
              <a:defRPr/>
            </a:pPr>
            <a:endParaRPr kumimoji="0" lang="ru-RU" sz="16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М.Ю.Лихобабин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описывает </a:t>
            </a:r>
            <a:r>
              <a:rPr lang="ru-RU" sz="16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психотехнологию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как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:</a:t>
            </a: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 совокупность и последовательность психических процессов и действий в деятельности человека;</a:t>
            </a: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 науку о закономерностях, выявлении и использовании в деятельности наиболее эффективных психических процессов, действий и их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последовательностей.</a:t>
            </a:r>
          </a:p>
          <a:p>
            <a:pPr lvl="0" algn="just">
              <a:defRPr/>
            </a:pP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i="1" kern="1400" spc="60" dirty="0" err="1" smtClean="0">
                <a:solidFill>
                  <a:srgbClr val="00B050"/>
                </a:solidFill>
                <a:cs typeface="Calibri" panose="020F0502020204030204" pitchFamily="34" charset="0"/>
              </a:rPr>
              <a:t>Лихобабин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 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М.Ю. Технологии 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манипулирования в 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рекламе. Способы </a:t>
            </a:r>
            <a:r>
              <a:rPr lang="ru-RU" sz="16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зомбирования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. Ростов н/Д:</a:t>
            </a:r>
          </a:p>
          <a:p>
            <a:pPr lvl="0" algn="just">
              <a:defRPr/>
            </a:pP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Феникс, 2004. 144 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с.</a:t>
            </a:r>
            <a:endParaRPr lang="ru-RU" sz="1600" b="1" i="1" kern="1400" spc="60" dirty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6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Как видно из определения,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объединяющим понятием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выступает категория деятельности</a:t>
            </a:r>
          </a:p>
          <a:p>
            <a:pPr lvl="0" algn="just">
              <a:defRPr/>
            </a:pPr>
            <a:endParaRPr kumimoji="0" lang="ru-RU" sz="16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19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1673" y="264945"/>
            <a:ext cx="931025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6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Деятельностный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подхода дает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возможности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для построения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психотехнологий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</a:t>
            </a: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Первому уровню могут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соответствовать,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например:</a:t>
            </a: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внутренних состояний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», </a:t>
            </a: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общения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»,</a:t>
            </a: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6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измененных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состояний сознания»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 др.</a:t>
            </a:r>
          </a:p>
          <a:p>
            <a:pPr lvl="0" algn="just">
              <a:defRPr/>
            </a:pP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Можно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апеллировать к конкретным направлениям и областям прикладной психологии (второй уровень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):</a:t>
            </a: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делового общения»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;</a:t>
            </a:r>
            <a:endParaRPr lang="ru-RU" sz="16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презентации и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успешных продаж»; </a:t>
            </a: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 бизнесе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 менеджменте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»;</a:t>
            </a:r>
            <a:endParaRPr lang="ru-RU" sz="16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«технологии тренинга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»;</a:t>
            </a: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технологии «промывания мозгов» в пропаганде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и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т.д.</a:t>
            </a:r>
          </a:p>
          <a:p>
            <a:pPr lvl="0" algn="just">
              <a:defRPr/>
            </a:pP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Т.е. </a:t>
            </a:r>
            <a:r>
              <a:rPr lang="ru-RU" sz="16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психотехнологию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можно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рассматривать  как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особую форму продуктивной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деятельностилюдей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в конкретно-прикладном аспекте, основанную на знании закономерностей функционирования психики</a:t>
            </a:r>
            <a:endParaRPr kumimoji="0" lang="ru-RU" sz="16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88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6255" y="98691"/>
            <a:ext cx="941185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0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3</a:t>
            </a:r>
            <a:r>
              <a:rPr lang="ru-RU" sz="20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</a:t>
            </a:r>
            <a:r>
              <a:rPr lang="ru-RU" sz="20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20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как </a:t>
            </a:r>
            <a:r>
              <a:rPr lang="ru-RU" sz="20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ориентировочная основа действий </a:t>
            </a:r>
          </a:p>
          <a:p>
            <a:pPr lvl="0" algn="just">
              <a:defRPr/>
            </a:pPr>
            <a:endParaRPr lang="ru-RU" sz="14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Сторонники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акмеологической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теории в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своих построениях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опираются на классическую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схему деятельности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разработанную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А.Н.Леонтьевым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. В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качестве «единицы анализа»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принимаются действия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Структурными моментами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описания действий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при этом выступают: цель, на достижение которой направлены действия, условия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, в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которых осуществляются действия и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операции.</a:t>
            </a:r>
          </a:p>
          <a:p>
            <a:pPr lvl="0" algn="just">
              <a:defRPr/>
            </a:pP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Ориентировочная основа действий (ООД) —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система представления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человека о его цели, плане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и средствах осуществления (</a:t>
            </a: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Гальперин 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П.Я. Формирование умственных действий //Хрестоматия по общей психологии</a:t>
            </a: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. Психология 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мышления /под </a:t>
            </a:r>
            <a:r>
              <a:rPr lang="ru-RU" sz="1400" b="1" i="1" kern="1400" spc="60" dirty="0" err="1" smtClean="0">
                <a:solidFill>
                  <a:srgbClr val="00B050"/>
                </a:solidFill>
                <a:cs typeface="Calibri" panose="020F0502020204030204" pitchFamily="34" charset="0"/>
              </a:rPr>
              <a:t>ред.Ю.Б.Гиппенрейтер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, </a:t>
            </a:r>
            <a:r>
              <a:rPr lang="ru-RU" sz="14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В.В.Петухова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. М.: </a:t>
            </a: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Изд-во МГУ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, 1981. С.78-86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.)</a:t>
            </a:r>
          </a:p>
          <a:p>
            <a:pPr lvl="0" algn="just">
              <a:defRPr/>
            </a:pP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Модель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психотехнологий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разработанная  </a:t>
            </a:r>
            <a:r>
              <a:rPr lang="ru-RU" sz="14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А.П.Ситниковым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 рамках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акмеологического</a:t>
            </a:r>
            <a:endParaRPr lang="ru-RU" sz="14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подхода, опирается на теорию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формирования умственных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навыков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П.Я.Гальперина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Она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детально изложена в его работе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Ситников 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А.П. </a:t>
            </a:r>
            <a:r>
              <a:rPr lang="ru-RU" sz="14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Акмеологический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тренинг: Теория, Методика. </a:t>
            </a:r>
            <a:r>
              <a:rPr lang="ru-RU" sz="14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. М.: Технологическая школа бизнеса, 1996. 428 с. «</a:t>
            </a:r>
            <a:r>
              <a:rPr lang="ru-RU" sz="14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Акмеологический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тренинг: Теория, Методика. </a:t>
            </a:r>
            <a:r>
              <a:rPr lang="ru-RU" sz="14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» </a:t>
            </a:r>
            <a:endParaRPr kumimoji="0" lang="ru-RU" sz="1400" b="1" i="1" u="none" strike="noStrike" kern="1400" cap="none" spc="6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28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0218" y="0"/>
            <a:ext cx="90516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4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А.П.Ситников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описывает четыре возможных значения понятия 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». Исходным понятием выступает «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совокупность действий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 операций».</a:t>
            </a: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Значение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I: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как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реально осуществляемая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упорядоченная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совокупность действий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 операций, или «осуществление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».</a:t>
            </a: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Значение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II: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как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способ организации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упорядоченной совокупности действий и операций в определенную целенаправленную последовательность или ориентировочная основа действий (ООД) — «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первичная форма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существования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».</a:t>
            </a: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Значение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III: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как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описание научными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средствами целенаправленной последовательности действий, выявление их упорядочивающей основы, изучение закономерностей в способах организации действий с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целью использования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наиболее эффективных из них.</a:t>
            </a:r>
          </a:p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Этому значению может соответствовать «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психотехнологическое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исследование».</a:t>
            </a: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Значение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IV: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как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результат  описания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осуществляемых способов организации действий и операций, нацеленный на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его практическое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применение, схема ориентировочной основы действий (схема ООД) — совокупность различной предметной информации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, ориентиров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 указаний по совершению действий. Этому уровню соответствует «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реализация </a:t>
            </a:r>
            <a:r>
              <a:rPr lang="ru-RU" sz="14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</a:t>
            </a: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97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8618" y="135636"/>
            <a:ext cx="933796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Владение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схемой ООД есть владение соответствующей информацией, т.е. знание того, как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следует организовывать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свои действия, чтобы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достичь поставленной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цели в имеющихся условиях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— выполнить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профессиональную задачу. </a:t>
            </a: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А.П.Ситников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: «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Понимая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технологию как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ориентировочную основу реально осуществляемого действия, под владением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технологией мы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будем понимать умение осуществлять соответствующим образом организованные действия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».</a:t>
            </a:r>
          </a:p>
          <a:p>
            <a:pPr lvl="0" algn="just">
              <a:defRPr/>
            </a:pPr>
            <a:endParaRPr lang="ru-RU" sz="16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Таким образом, в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акмеологическом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подходе 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» рассматривается как единица анализа профессиональной деятельности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. </a:t>
            </a:r>
          </a:p>
          <a:p>
            <a:pPr lvl="0" algn="just">
              <a:defRPr/>
            </a:pPr>
            <a:endParaRPr lang="ru-RU" sz="16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понимается как целенаправленная и упорядоченная соответствующим освоением предметной ситуации, своей ориентировочной основой, совокупность и последовательность действий</a:t>
            </a: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6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4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2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0836" y="0"/>
            <a:ext cx="979516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0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4</a:t>
            </a:r>
            <a:r>
              <a:rPr lang="ru-RU" sz="20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Психотехника и </a:t>
            </a:r>
            <a:r>
              <a:rPr lang="ru-RU" sz="20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20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: соотношение </a:t>
            </a:r>
            <a:r>
              <a:rPr lang="ru-RU" sz="20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понятий</a:t>
            </a: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психологических словарях психотехника определяется как «ветвь психологии,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изучающая проблемы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практической деятельности людей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 конкретно-прикладном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аспекте», «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направление и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раздел психологии, в котором разрабатывались вопросы применения знаний о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психике человека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 решению практических задач, главным образом в плане изучения проблем научной организации труда» </a:t>
            </a:r>
            <a:r>
              <a:rPr lang="ru-RU" sz="16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[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Большой психологический словарь /сост. и общ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. ред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. </a:t>
            </a:r>
            <a:r>
              <a:rPr lang="ru-RU" sz="16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Б.Г.Мещерякова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, </a:t>
            </a:r>
            <a:r>
              <a:rPr lang="ru-RU" sz="16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В.П.Зинченко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. СПб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.: </a:t>
            </a:r>
            <a:r>
              <a:rPr lang="ru-RU" sz="1600" b="1" i="1" kern="1400" spc="60" dirty="0" err="1" smtClean="0">
                <a:solidFill>
                  <a:srgbClr val="00B050"/>
                </a:solidFill>
                <a:cs typeface="Calibri" panose="020F0502020204030204" pitchFamily="34" charset="0"/>
              </a:rPr>
              <a:t>Прайм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-ЕВРОЗНАК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, 2003. 670 с6. С. 448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]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.</a:t>
            </a:r>
          </a:p>
          <a:p>
            <a:pPr lvl="0" algn="just">
              <a:defRPr/>
            </a:pPr>
            <a:endParaRPr lang="ru-RU" sz="16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 настоящее время в своем первоначальном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значении термин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«психотехника», как его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понимали </a:t>
            </a:r>
            <a:r>
              <a:rPr lang="ru-RU" sz="16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В.Штерн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Г.Мюнстерберг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практически утратил свое существование. </a:t>
            </a: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!!!!!См В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. А. </a:t>
            </a:r>
            <a:r>
              <a:rPr lang="ru-RU" sz="16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Мазилов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, Н. Ю. </a:t>
            </a:r>
            <a:r>
              <a:rPr lang="ru-RU" sz="1600" b="1" i="1" kern="1400" spc="60" dirty="0" err="1" smtClean="0">
                <a:solidFill>
                  <a:srgbClr val="00B050"/>
                </a:solidFill>
                <a:cs typeface="Calibri" panose="020F0502020204030204" pitchFamily="34" charset="0"/>
              </a:rPr>
              <a:t>Стоюхина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  Парадигма 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воздействия в работах Гуго </a:t>
            </a:r>
            <a:r>
              <a:rPr lang="ru-RU" sz="16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Мюнстерберга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и первых </a:t>
            </a:r>
            <a:r>
              <a:rPr lang="ru-RU" sz="1600" b="1" i="1" kern="1400" spc="60" dirty="0" err="1" smtClean="0">
                <a:solidFill>
                  <a:srgbClr val="00B050"/>
                </a:solidFill>
                <a:cs typeface="Calibri" panose="020F0502020204030204" pitchFamily="34" charset="0"/>
              </a:rPr>
              <a:t>психотехников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//Ярославский 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педагогический вестник. 2014. №3. </a:t>
            </a:r>
            <a:endParaRPr lang="ru-RU" sz="1600" b="1" i="1" kern="1400" spc="60" dirty="0" smtClean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За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рубежом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понятие психотехники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стало идентично понятию прикладной психологии, которая понимается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как «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практическое использование достижений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психологии.</a:t>
            </a:r>
          </a:p>
          <a:p>
            <a:pPr lvl="0" algn="just">
              <a:defRPr/>
            </a:pPr>
            <a:endParaRPr lang="ru-RU" sz="14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lvl="0" algn="just">
              <a:defRPr/>
            </a:pP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lvl="0" algn="just">
              <a:defRPr/>
            </a:pP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7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0909" y="0"/>
            <a:ext cx="931025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Анализ литературы позволяет выделить следующие соотношения понятий «психотехника» и 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»:</a:t>
            </a:r>
          </a:p>
          <a:p>
            <a:pPr lvl="0" algn="just">
              <a:defRPr/>
            </a:pPr>
            <a:endParaRPr lang="ru-RU" sz="16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Преемственность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(то, что раньше называлось психотехникой, стало называться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психотехнологией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). Идея преемственности понятий прослеживается, главным образом, в исследованиях по проблемам психологии профессиональной деятельности </a:t>
            </a:r>
          </a:p>
          <a:p>
            <a:pPr lvl="0" algn="just">
              <a:defRPr/>
            </a:pPr>
            <a:endParaRPr lang="ru-RU" sz="16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Равнозначность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(оба термина используются как синонимы для обозначения одних и тех</a:t>
            </a: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же методов психологической работы). Это касается, главным образом, различного рода интегративных и духовных практик (свободное дыхание,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ребефинг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цигун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йога и др.) </a:t>
            </a:r>
          </a:p>
          <a:p>
            <a:pPr lvl="0" algn="just">
              <a:defRPr/>
            </a:pP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Самостоятельность </a:t>
            </a:r>
            <a:r>
              <a:rPr lang="ru-RU" sz="1600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термина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«психотехника» (не сводимая к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). </a:t>
            </a: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Психотехника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рассматривается как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совокупность психологических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приемов, методик, игр и упражнений, используемых: при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подготовке спортсменов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(«психотехнические игры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»); в боевых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искусствах («психотехника воина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»);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 обучении актерскому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мастерству («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тренинг творческой техники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»),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телесноориентированная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психотехника актера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», «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психотехнические игры и упражнения» в психологическом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тренинге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«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психотерапевтические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техники» </a:t>
            </a:r>
            <a:endParaRPr kumimoji="0" lang="ru-RU" sz="16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75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827491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0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5</a:t>
            </a:r>
            <a:r>
              <a:rPr lang="ru-RU" sz="20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</a:t>
            </a:r>
            <a:r>
              <a:rPr lang="ru-RU" sz="20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20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как алгоритм </a:t>
            </a:r>
            <a:r>
              <a:rPr lang="ru-RU" sz="20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решения психологических </a:t>
            </a:r>
            <a:r>
              <a:rPr lang="ru-RU" sz="20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задач</a:t>
            </a:r>
          </a:p>
          <a:p>
            <a:pPr lvl="0" algn="just">
              <a:defRPr/>
            </a:pP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Т.С.Кабаченко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 своей книге «Методы психологического воздействия» приводит следующую логическую схему построения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психотехнологий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:</a:t>
            </a: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Оказывать воздействие на человека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при решении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самого широкого круга профессиональных задач, а также на бытовом уровне;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 помощью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внешних раздражителей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различных модальностей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посредством слова и невербальных стимулов, через регуляцию уровня удовлетворения потребностей человека и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вовлечения его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 специальным образом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организованную деятельность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</a:t>
            </a: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Перечисленные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группы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факторов далее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мы будем называть средствами воздействия.</a:t>
            </a: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Совокупность средств воздействия, объединенных определенным алгоритмом их применения, направленных на решение определенной психологической задачи в конкретных условиях, мы обозначим как прием воздействия.</a:t>
            </a: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Способы решения определенной психологической задачи, т.е. множество конкретных</a:t>
            </a: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приемов, образуют метод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психологического воздействия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</a:t>
            </a: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Алгоритм решения психологических задач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, приводящий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 определенному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социальному эффекту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образует технологию воздействия </a:t>
            </a:r>
            <a:r>
              <a:rPr lang="ru-RU" sz="16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[Кабаченко Т.С. Методы психологического воздействия. М.: Педагогическое общество России</a:t>
            </a:r>
            <a:r>
              <a:rPr lang="ru-RU" sz="16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, 2000,  С.102-103] </a:t>
            </a:r>
            <a:endParaRPr kumimoji="0" lang="ru-RU" sz="1600" b="1" i="1" u="none" strike="noStrike" kern="1400" cap="none" spc="6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56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9382" y="0"/>
            <a:ext cx="92548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6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М.Р.Душкина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переносит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вышеприведенные понятия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 контекст «психологии влияния»: говоря о средствах психологического влияния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, выделяются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группы факторов влияния, обозначаемых далее как средства; алгоритмизированная система средств влияния составляет прием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; совокупность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приемов влияния образует метод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; сочетание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последовательность и ритм применения средств, приемов и методов психологического влияния для решения определенной задачи — суть эффективный алгоритм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влияния —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представляет собой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психотехнологию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6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[</a:t>
            </a:r>
            <a:r>
              <a:rPr lang="ru-RU" sz="1600" b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Душкина</a:t>
            </a:r>
            <a:r>
              <a:rPr lang="ru-RU" sz="16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М.Р. Психология влияния. СПб.: Питер, </a:t>
            </a:r>
            <a:r>
              <a:rPr lang="ru-RU" sz="1600" b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2004,  С. 50].</a:t>
            </a:r>
          </a:p>
          <a:p>
            <a:pPr lvl="0" algn="just">
              <a:defRPr/>
            </a:pPr>
            <a:endParaRPr lang="ru-RU" sz="1600" b="1" kern="1400" spc="60" dirty="0" smtClean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2000" b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Средства влияния – Прием - Метод- Алгоритм- </a:t>
            </a:r>
            <a:r>
              <a:rPr lang="ru-RU" sz="2000" b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П</a:t>
            </a:r>
            <a:r>
              <a:rPr lang="ru-RU" sz="2000" b="1" kern="1400" spc="60" dirty="0" err="1" smtClean="0">
                <a:solidFill>
                  <a:srgbClr val="00B050"/>
                </a:solidFill>
                <a:cs typeface="Calibri" panose="020F0502020204030204" pitchFamily="34" charset="0"/>
              </a:rPr>
              <a:t>сихотехнология</a:t>
            </a:r>
            <a:endParaRPr lang="ru-RU" sz="2000" b="1" kern="1400" spc="60" dirty="0" smtClean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600" b="1" kern="1400" spc="60" dirty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1600" b="1" kern="1400" spc="60" dirty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Как видно из приведенной схемы, центральным, связующим звеном в этой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системе понятий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выступает «алгоритм». </a:t>
            </a:r>
            <a:endParaRPr lang="ru-RU" sz="16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kumimoji="0" lang="ru-RU" sz="1600" b="1" i="0" u="sng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600" b="1" u="sng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Таким образом, психологические технологии (</a:t>
            </a:r>
            <a:r>
              <a:rPr lang="ru-RU" sz="1600" b="1" u="sng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1600" b="1" u="sng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психотехника) </a:t>
            </a:r>
            <a:r>
              <a:rPr lang="ru-RU" sz="1600" b="1" u="sng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можно рассматривать </a:t>
            </a:r>
            <a:r>
              <a:rPr lang="ru-RU" sz="1600" b="1" u="sng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как алгоритм воздействия </a:t>
            </a:r>
            <a:r>
              <a:rPr lang="ru-RU" sz="1600" b="1" u="sng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на психику </a:t>
            </a:r>
            <a:r>
              <a:rPr lang="ru-RU" sz="1600" b="1" u="sng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человека, методы создания определенных переживаний (ощущений, эмоций, воспоминаний), побуждающих субъекта к желаемому действию</a:t>
            </a:r>
          </a:p>
          <a:p>
            <a:pPr lvl="0" algn="just">
              <a:defRPr/>
            </a:pPr>
            <a:endParaRPr kumimoji="0" lang="ru-RU" sz="16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61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0073" y="0"/>
            <a:ext cx="967047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0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6</a:t>
            </a:r>
            <a:r>
              <a:rPr lang="ru-RU" sz="20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Интегративная модель </a:t>
            </a:r>
            <a:r>
              <a:rPr lang="ru-RU" sz="20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психотехнологий</a:t>
            </a:r>
            <a:endParaRPr lang="ru-RU" sz="20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endParaRPr lang="ru-RU" sz="20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В.В.Козловым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предпринята попытка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провести систематизацию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различных подходов к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психотехнологиям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и требованиям, которые выдвигаются к ним с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психоэкологической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точки зрения.</a:t>
            </a:r>
          </a:p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Автор описывает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психотехнологию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как «систему категорий, принципов и моделей, описывающих психическую реальность,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человеческое существо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или социальную группу как развивающуюся целостность, сориентированную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на практическую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работу с индивидуальной психикой или групповой психологией и включающую в себя конкретные методы, приемы, умения и навыки по целенаправленному преобразованию личности и группы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».</a:t>
            </a:r>
          </a:p>
          <a:p>
            <a:pPr lvl="0" algn="just">
              <a:defRPr/>
            </a:pPr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С позиций системного подхода и с точки зрения решаемых задач предлагается выделить три основных группы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психотехнологий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: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marL="342900" lvl="0" indent="-342900" algn="just">
              <a:buAutoNum type="arabicParenR"/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интегративные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оказывающие комплексное, интегральное воздействие;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marL="342900" lvl="0" indent="-342900" algn="just">
              <a:buAutoNum type="arabicParenR"/>
              <a:defRPr/>
            </a:pP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целевые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решающие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определенные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узкие задачи или формирующие конкретные качества;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marL="342900" lvl="0" indent="-342900" algn="just">
              <a:buAutoNum type="arabicParenR"/>
              <a:defRPr/>
            </a:pPr>
            <a:r>
              <a:rPr lang="ru-RU" sz="14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метапсихотехнологии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(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применения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психотехнологий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), обучающие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овладению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ими</a:t>
            </a:r>
          </a:p>
          <a:p>
            <a:pPr lvl="0" algn="just">
              <a:defRPr/>
            </a:pP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Козлов 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В.В. Использование </a:t>
            </a:r>
            <a:r>
              <a:rPr lang="ru-RU" sz="1400" b="1" i="1" kern="1400" spc="60" dirty="0" err="1" smtClean="0">
                <a:solidFill>
                  <a:srgbClr val="00B050"/>
                </a:solidFill>
                <a:cs typeface="Calibri" panose="020F0502020204030204" pitchFamily="34" charset="0"/>
              </a:rPr>
              <a:t>психотехнологий</a:t>
            </a: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 как 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проблема </a:t>
            </a:r>
            <a:r>
              <a:rPr lang="ru-RU" sz="14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психоэкологии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[Электронный ресурс]. URL: 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  <a:hlinkClick r:id="rId3"/>
              </a:rPr>
              <a:t>http://</a:t>
            </a: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  <a:hlinkClick r:id="rId3"/>
              </a:rPr>
              <a:t>www.integratio.ru</a:t>
            </a: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 /</a:t>
            </a:r>
            <a:r>
              <a:rPr lang="ru-RU" sz="14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article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/018.htm</a:t>
            </a:r>
          </a:p>
          <a:p>
            <a:pPr lvl="0" algn="just">
              <a:defRPr/>
            </a:pPr>
            <a:r>
              <a:rPr lang="ru-RU" sz="1400" b="1" i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 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Козлов В.В. </a:t>
            </a:r>
            <a:r>
              <a:rPr lang="ru-RU" sz="14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измененных состояний сознания. Методы и техники. М.: </a:t>
            </a:r>
            <a:r>
              <a:rPr lang="ru-RU" sz="1400" b="1" i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Издво</a:t>
            </a:r>
            <a:r>
              <a:rPr lang="ru-RU" sz="1400" b="1" i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Ин-та психотерапии, 2001. 537 с.</a:t>
            </a:r>
            <a:endParaRPr kumimoji="0" lang="ru-RU" sz="1400" b="1" i="1" strike="noStrike" kern="1400" cap="none" spc="6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/>
              <a:cs typeface="Calibri" panose="020F0502020204030204" pitchFamily="34" charset="0"/>
            </a:endParaRPr>
          </a:p>
          <a:p>
            <a:pPr lvl="0" algn="just">
              <a:defRPr/>
            </a:pP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76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3981" y="606691"/>
            <a:ext cx="89425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Представляется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возможным дать следующее рабочее определение «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», отвечающее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задачам практики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:</a:t>
            </a:r>
          </a:p>
          <a:p>
            <a:pPr lvl="0" algn="just">
              <a:defRPr/>
            </a:pPr>
            <a:endParaRPr lang="ru-RU" sz="14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ru-RU" sz="2000" b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Психотехнология</a:t>
            </a:r>
            <a:r>
              <a:rPr lang="ru-RU" sz="20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— это организованная </a:t>
            </a:r>
            <a:r>
              <a:rPr lang="ru-RU" sz="2000" b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и продуктивная </a:t>
            </a:r>
            <a:r>
              <a:rPr lang="ru-RU" sz="20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деятельность людей в </a:t>
            </a:r>
            <a:r>
              <a:rPr lang="ru-RU" sz="2000" b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различных сферах </a:t>
            </a:r>
            <a:r>
              <a:rPr lang="ru-RU" sz="20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социальной практики, </a:t>
            </a:r>
            <a:r>
              <a:rPr lang="ru-RU" sz="2000" b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ориентированная на </a:t>
            </a:r>
            <a:r>
              <a:rPr lang="ru-RU" sz="20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эффективное решение психологических задач с заранее определенным социальным эффектом и представляющая собой совокупность приемов, средств и методов психологического воздействия и влияния, </a:t>
            </a:r>
            <a:r>
              <a:rPr lang="ru-RU" sz="2000" b="1" kern="1400" spc="60" dirty="0" smtClean="0">
                <a:solidFill>
                  <a:srgbClr val="00B050"/>
                </a:solidFill>
                <a:cs typeface="Calibri" panose="020F0502020204030204" pitchFamily="34" charset="0"/>
              </a:rPr>
              <a:t>объединенных определенным </a:t>
            </a:r>
            <a:r>
              <a:rPr lang="ru-RU" sz="20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алгоритмом их применения</a:t>
            </a:r>
            <a:r>
              <a:rPr lang="ru-RU" sz="20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51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17164"/>
            <a:ext cx="9906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Леонова А.Б, Кузнецова А.С. «Психологические технологии управления состоянием человека» </a:t>
            </a:r>
            <a:r>
              <a:rPr lang="ru-RU" sz="1400" b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М.:Изд-во</a:t>
            </a:r>
            <a:r>
              <a:rPr lang="ru-RU" sz="14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 err="1">
                <a:solidFill>
                  <a:srgbClr val="00B050"/>
                </a:solidFill>
                <a:cs typeface="Calibri" panose="020F0502020204030204" pitchFamily="34" charset="0"/>
              </a:rPr>
              <a:t>Моск</a:t>
            </a:r>
            <a:r>
              <a:rPr lang="ru-RU" sz="1400" b="1" kern="1400" spc="60" dirty="0">
                <a:solidFill>
                  <a:srgbClr val="00B050"/>
                </a:solidFill>
                <a:cs typeface="Calibri" panose="020F0502020204030204" pitchFamily="34" charset="0"/>
              </a:rPr>
              <a:t>. ун-та, 1987</a:t>
            </a:r>
          </a:p>
          <a:p>
            <a:pPr lvl="0" algn="just"/>
            <a:endParaRPr lang="ru-RU" sz="1400" b="1" kern="1400" spc="60" dirty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/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Психотехнические процедуры направленны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на улучшение «рабочего» состояния и поддержание психического здоровья у людей, деятельность которых протекает в напряженных условиях.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/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Т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ермин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«технология», который сейчас часто используется в самых разных контекстах. Однако для нас это не просто дань моде. Возвращаясь к исходному значению, понятие технологии можно определить как науку о мастерстве  осуществлять преобразования в заданном пространстве проблем, объектов, знаний или информации (от греч.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techne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 – искусство, мастерство, умение; и …логия  – учение, знание, наука).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/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сфере психологической практики это означает создание хорошо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операционализованных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представлений о целевой направленности воздействий, методах и процедурах их реализации, включая организационные аспекты применения и способы получения адекватной обратной связи, интегрированное использование которых обеспечивает успешное разрешение тех или иных проблем человека.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/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В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нашем случае – это проблемная область управления состоянием человека, в которой наиболее эффективным способом является обучение навыкам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саморегуляции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 своего состояния.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 логике изложения материала, обсуждаемого в книге, мы стремились отразить, «что»  и «как»  можно (или надо) делать, чтобы обеспечить эффективную подготовку и использование психологических технологий такого рода. </a:t>
            </a:r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lvl="0" algn="just"/>
            <a:endParaRPr kumimoji="0" lang="ru-RU" sz="1400" b="1" i="0" u="none" strike="noStrike" kern="1400" cap="none" spc="6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  <a:p>
            <a:pPr lvl="0" algn="just"/>
            <a:endParaRPr lang="ru-RU" sz="1400" b="1" kern="1400" spc="60" dirty="0" smtClean="0">
              <a:solidFill>
                <a:srgbClr val="4D4D4D"/>
              </a:solidFill>
              <a:latin typeface="Century Gothic" panose="020B0502020202020204"/>
              <a:cs typeface="Calibri" panose="020F0502020204030204" pitchFamily="34" charset="0"/>
            </a:endParaRPr>
          </a:p>
          <a:p>
            <a:pPr lvl="0" algn="just"/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08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kern="1600" spc="11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r>
              <a:rPr lang="ru-RU" sz="800" kern="1600" spc="11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r>
              <a:rPr lang="ru-RU" sz="800" kern="1600" spc="11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r>
              <a:rPr lang="ru-RU" sz="800" kern="1600" spc="110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endParaRPr lang="ru-RU" sz="800" kern="1600" spc="110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3944" y="192956"/>
            <a:ext cx="983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kern="1400" spc="60" dirty="0" smtClean="0">
                <a:solidFill>
                  <a:schemeClr val="accent6"/>
                </a:solidFill>
                <a:cs typeface="Calibri" panose="020F0502020204030204" pitchFamily="34" charset="0"/>
              </a:rPr>
              <a:t>Основные </a:t>
            </a:r>
            <a:r>
              <a:rPr lang="ru-RU" sz="1400" b="1" kern="1400" spc="60" dirty="0">
                <a:solidFill>
                  <a:schemeClr val="accent6"/>
                </a:solidFill>
                <a:cs typeface="Calibri" panose="020F0502020204030204" pitchFamily="34" charset="0"/>
              </a:rPr>
              <a:t>парадигмы проведения психологических работ по оптимизации состояния человека</a:t>
            </a:r>
            <a:endParaRPr lang="ru-RU" sz="1400" b="1" i="0" kern="1400" spc="60" dirty="0" smtClean="0">
              <a:solidFill>
                <a:schemeClr val="accent6"/>
              </a:solidFill>
              <a:effectLst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665018"/>
            <a:ext cx="6456217" cy="407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8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0073" y="89454"/>
            <a:ext cx="9652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Интегративными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психотехнологиями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называются системы воздействия на личность, которые способствуют большей её целостности.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/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Понятие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“интеграции” в интегративных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психотехнологиях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было введено Джимом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Ленардом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(основателем движения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вайвейшн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).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/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Джим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Ленард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понимал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под интеграцией присоединение части к целому, где целым является сознание, личность, а частью вытесненный комплекс. До Д.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Ленарда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в интенсивных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психотехнологиях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было популярно понятие “высвобождение” , которое содержательно близко к понятию “катарсис” в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психоанализе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Д.Ленард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предложил целостную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психотехнологию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которую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обозначил как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вайвейшн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Понятие интеграции было более глубоко разработано среди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психологов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трансперсонального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направления (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С.Гроф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Р.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Ассаджиоли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К.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Уилбер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А.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Маслоу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). 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endParaRPr lang="ru-RU" sz="1400" b="1" kern="1400" spc="60" dirty="0" smtClean="0">
              <a:solidFill>
                <a:srgbClr val="4D4D4D"/>
              </a:solidFill>
              <a:cs typeface="Calibri" panose="020F0502020204030204" pitchFamily="34" charset="0"/>
            </a:endParaRPr>
          </a:p>
          <a:p>
            <a:pPr lvl="0" algn="just"/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Под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интегративными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психотехнологиями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( “психе” - душа, “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технос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”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-умение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навык, мастерство, “логос” – понятие, учение) понимаются совокупность концепций, методов, умений, навыков для достижения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большей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целостности и непротиворечивости личности, сознания, поведения и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деятельности 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Козлов В.В.. Парадигма интегративных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психотехнологий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. 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/Психологический пульс Ярославля// Сб. под ред.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В.В.Новикова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–М.,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Ярославль,1998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– С.140-156.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5. Козлов В.В. Три аспекта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психотехнологий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в социальной работе.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в социальной работе. / Сб. под. ред. Козлова В.В. -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Ярославль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, 1997, с. 9 -19</a:t>
            </a: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18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127" y="197074"/>
            <a:ext cx="96889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Общая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классификация методов профилактики стресса и оптимизации состояний человека 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436" y="606691"/>
            <a:ext cx="5100428" cy="443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4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3981" y="606691"/>
            <a:ext cx="89425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Интенсивность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психотехнологий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вызвана следующими причинами:</a:t>
            </a:r>
          </a:p>
          <a:p>
            <a:pPr lvl="0" algn="just"/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- огромным массивом кризисных состояний личности, высокой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репрезентацией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кризисной личности в социуме;</a:t>
            </a:r>
          </a:p>
          <a:p>
            <a:pPr lvl="0" algn="just"/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- сжатием времени, убыстрением и уплотнением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энергоинформационных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процессов в обществе и индивидуальном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сознании</a:t>
            </a:r>
          </a:p>
          <a:p>
            <a:pPr lvl="0" algn="just"/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-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проявленной потребностью быстрого и эффективного, точного и </a:t>
            </a:r>
          </a:p>
          <a:p>
            <a:pPr lvl="0" algn="just"/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- безопасного 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разрешения проблем личности за счет расширения </a:t>
            </a:r>
            <a:r>
              <a:rPr lang="ru-RU" sz="16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ресурсов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самоосознания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и рефлексии. </a:t>
            </a:r>
          </a:p>
          <a:p>
            <a:pPr lvl="0" algn="just"/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Интенсивные интегративные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появились в начале </a:t>
            </a:r>
          </a:p>
          <a:p>
            <a:pPr lvl="0" algn="just"/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90-х годов в России в соответствии с теми проблемами, которые </a:t>
            </a:r>
            <a:r>
              <a:rPr lang="ru-RU" sz="16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возникли</a:t>
            </a:r>
            <a:r>
              <a:rPr lang="ru-RU" sz="16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перед социумом и личностью.</a:t>
            </a:r>
            <a:endParaRPr kumimoji="0" lang="ru-RU" sz="16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80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9309" y="80218"/>
            <a:ext cx="955963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Интенсивные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интегративные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работают на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следующих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уровнях психики как живой, открытой системы: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а) физическом и психофизиологическом (работа с физическими,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соматическими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последствиями стрессов и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стрессогенных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ситуаций);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б) психологическом (разрешение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внутриличностных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проблем,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личностная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трансформация, психотерапия, достижение интеграции личности);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в) разрешение социально-психологических проблем личности (проблемы коммуникации и социальной интеракции, социальной адаптации,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 err="1" smtClean="0">
                <a:solidFill>
                  <a:srgbClr val="4D4D4D"/>
                </a:solidFill>
                <a:cs typeface="Calibri" panose="020F0502020204030204" pitchFamily="34" charset="0"/>
              </a:rPr>
              <a:t>проявленности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 общественных связях и отношениях);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г) разрешение проблем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самоактуализации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(расширение личностной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свободы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выбора; открытие внутренних, витальных, интеллектуальных,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эмоциональных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ресурсов; нахождение глубинной мотивации человека и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приобретение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права личностью проявить свою индивидуальность);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д) удовлетворение потребности личности в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трансцендировании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(нахождение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психодуховных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измерений личности, определение ответов на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основные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вопросы человеческого бытия и принятие права на “воплощенное” существование, “примирение человека с Богом”, просветление </a:t>
            </a:r>
            <a:r>
              <a:rPr lang="ru-RU" sz="1400" b="1" kern="1400" spc="60" dirty="0" smtClean="0">
                <a:solidFill>
                  <a:srgbClr val="4D4D4D"/>
                </a:solidFill>
                <a:cs typeface="Calibri" panose="020F0502020204030204" pitchFamily="34" charset="0"/>
              </a:rPr>
              <a:t> и 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“второе” рождение).</a:t>
            </a:r>
          </a:p>
          <a:p>
            <a:pPr lvl="0" algn="just"/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Интенсивные интегративные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психотехнологии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удовлетворяют </a:t>
            </a:r>
            <a:r>
              <a:rPr lang="ru-RU" sz="1400" b="1" kern="1400" spc="60" dirty="0" err="1">
                <a:solidFill>
                  <a:srgbClr val="4D4D4D"/>
                </a:solidFill>
                <a:cs typeface="Calibri" panose="020F0502020204030204" pitchFamily="34" charset="0"/>
              </a:rPr>
              <a:t>качествам</a:t>
            </a:r>
            <a:r>
              <a:rPr lang="ru-RU" sz="1400" b="1" kern="1400" spc="60" dirty="0">
                <a:solidFill>
                  <a:srgbClr val="4D4D4D"/>
                </a:solidFill>
                <a:cs typeface="Calibri" panose="020F0502020204030204" pitchFamily="34" charset="0"/>
              </a:rPr>
              <a:t> системности, многомерности, целостности.</a:t>
            </a:r>
            <a:endParaRPr kumimoji="0" lang="ru-RU" sz="1400" b="1" i="0" u="none" strike="noStrike" kern="1400" cap="none" spc="60" normalizeH="0" baseline="0" noProof="0" dirty="0" smtClean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entury Gothic" panose="020B0502020202020204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59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3981" y="606691"/>
            <a:ext cx="894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400" cap="none" spc="6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entury Gothic" panose="020B0502020202020204"/>
                <a:ea typeface="+mn-ea"/>
                <a:cs typeface="Calibri" panose="020F0502020204030204" pitchFamily="34" charset="0"/>
              </a:rPr>
              <a:t>правителе</a:t>
            </a:r>
          </a:p>
        </p:txBody>
      </p:sp>
    </p:spTree>
    <p:extLst>
      <p:ext uri="{BB962C8B-B14F-4D97-AF65-F5344CB8AC3E}">
        <p14:creationId xmlns:p14="http://schemas.microsoft.com/office/powerpoint/2010/main" val="6687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9" y="5541550"/>
            <a:ext cx="2004111" cy="570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47692" y="5596552"/>
            <a:ext cx="58798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НОЧУ ВО «Московский институт психоанализа»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Москва, Кутузовский проспект, 34, строение 14, +7(495) 782-34-43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Лицензия 90Л01 №0009535, рег. №2466 от 16.11.2016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600" cap="none" spc="11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Свидетельство о гос. аккредитации №2458 от 26.12.2016 ОГРН 1027739764260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600" cap="none" spc="11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3981" y="606691"/>
            <a:ext cx="894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400" cap="none" spc="6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entury Gothic" panose="020B0502020202020204"/>
                <a:ea typeface="+mn-ea"/>
                <a:cs typeface="Calibri" panose="020F0502020204030204" pitchFamily="34" charset="0"/>
              </a:rPr>
              <a:t>правителе</a:t>
            </a:r>
          </a:p>
        </p:txBody>
      </p:sp>
    </p:spTree>
    <p:extLst>
      <p:ext uri="{BB962C8B-B14F-4D97-AF65-F5344CB8AC3E}">
        <p14:creationId xmlns:p14="http://schemas.microsoft.com/office/powerpoint/2010/main" val="36006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Другая 1">
      <a:dk1>
        <a:srgbClr val="0070C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3724</TotalTime>
  <Words>3667</Words>
  <Application>Microsoft Office PowerPoint</Application>
  <PresentationFormat>Лист A4 (210x297 мм)</PresentationFormat>
  <Paragraphs>290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Calibri</vt:lpstr>
      <vt:lpstr>Century Gothic</vt:lpstr>
      <vt:lpstr>Trebuchet MS</vt:lpstr>
      <vt:lpstr>Wingdings 2</vt:lpstr>
      <vt:lpstr>Цитаты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IP</dc:creator>
  <cp:lastModifiedBy>Mi</cp:lastModifiedBy>
  <cp:revision>198</cp:revision>
  <dcterms:created xsi:type="dcterms:W3CDTF">2021-01-20T13:48:20Z</dcterms:created>
  <dcterms:modified xsi:type="dcterms:W3CDTF">2025-09-24T17:53:02Z</dcterms:modified>
</cp:coreProperties>
</file>